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84" r:id="rId5"/>
    <p:sldMasterId id="2147484319" r:id="rId6"/>
    <p:sldMasterId id="2147484356" r:id="rId7"/>
  </p:sldMasterIdLst>
  <p:notesMasterIdLst>
    <p:notesMasterId r:id="rId20"/>
  </p:notesMasterIdLst>
  <p:handoutMasterIdLst>
    <p:handoutMasterId r:id="rId21"/>
  </p:handoutMasterIdLst>
  <p:sldIdLst>
    <p:sldId id="258" r:id="rId8"/>
    <p:sldId id="259" r:id="rId9"/>
    <p:sldId id="323" r:id="rId10"/>
    <p:sldId id="324" r:id="rId11"/>
    <p:sldId id="325" r:id="rId12"/>
    <p:sldId id="327" r:id="rId13"/>
    <p:sldId id="326" r:id="rId14"/>
    <p:sldId id="328" r:id="rId15"/>
    <p:sldId id="338" r:id="rId16"/>
    <p:sldId id="333" r:id="rId17"/>
    <p:sldId id="339" r:id="rId18"/>
    <p:sldId id="340"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DC3C00"/>
    <a:srgbClr val="002050"/>
    <a:srgbClr val="009E49"/>
    <a:srgbClr val="0072C6"/>
    <a:srgbClr val="00BCF2"/>
    <a:srgbClr val="7FBA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80673" autoAdjust="0"/>
  </p:normalViewPr>
  <p:slideViewPr>
    <p:cSldViewPr snapToObjects="1">
      <p:cViewPr varScale="1">
        <p:scale>
          <a:sx n="122" d="100"/>
          <a:sy n="122" d="100"/>
        </p:scale>
        <p:origin x="45" y="114"/>
      </p:cViewPr>
      <p:guideLst>
        <p:guide orient="horz" pos="2203"/>
        <p:guide pos="3917"/>
      </p:guideLst>
    </p:cSldViewPr>
  </p:slideViewPr>
  <p:outlineViewPr>
    <p:cViewPr>
      <p:scale>
        <a:sx n="33" d="100"/>
        <a:sy n="33" d="100"/>
      </p:scale>
      <p:origin x="0" y="-2862"/>
    </p:cViewPr>
  </p:outlineViewPr>
  <p:notesTextViewPr>
    <p:cViewPr>
      <p:scale>
        <a:sx n="3" d="2"/>
        <a:sy n="3" d="2"/>
      </p:scale>
      <p:origin x="0" y="0"/>
    </p:cViewPr>
  </p:notesTextViewPr>
  <p:sorterViewPr>
    <p:cViewPr>
      <p:scale>
        <a:sx n="25" d="100"/>
        <a:sy n="25" d="100"/>
      </p:scale>
      <p:origin x="0" y="0"/>
    </p:cViewPr>
  </p:sorterViewPr>
  <p:notesViewPr>
    <p:cSldViewPr snapToObjects="1" showGuides="1">
      <p:cViewPr varScale="1">
        <p:scale>
          <a:sx n="81" d="100"/>
          <a:sy n="81" d="100"/>
        </p:scale>
        <p:origin x="31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9/10/2018</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9/10/2018</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9/10/2018 11:58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6381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079C3B8-7366-4A44-A34B-3977080C19E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9/10/2018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Header Placeholder 6"/>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2381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9/10/2018 11:58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4869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9/10/2018 11:58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81326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jpg"/><Relationship Id="rId4" Type="http://schemas.openxmlformats.org/officeDocument/2006/relationships/image" Target="../media/image8.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9.jpg"/><Relationship Id="rId4" Type="http://schemas.openxmlformats.org/officeDocument/2006/relationships/image" Target="../media/image8.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10.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8.jp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jpg"/><Relationship Id="rId4" Type="http://schemas.openxmlformats.org/officeDocument/2006/relationships/image" Target="../media/image8.jp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10.jp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Tree>
    <p:extLst>
      <p:ext uri="{BB962C8B-B14F-4D97-AF65-F5344CB8AC3E}">
        <p14:creationId xmlns:p14="http://schemas.microsoft.com/office/powerpoint/2010/main" val="122759578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7168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32532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08480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29661" y="1476622"/>
            <a:ext cx="11375536" cy="2228302"/>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38229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951614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314835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309244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60517865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161630912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90787459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5839029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27091322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73875429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189724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28402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84370194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1927368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4785594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5304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57520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264873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547077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25168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2924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1465003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8336336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433338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43698564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6" y="1"/>
            <a:ext cx="6172201" cy="6994524"/>
          </a:xfrm>
          <a:prstGeom prst="rect">
            <a:avLst/>
          </a:prstGeom>
        </p:spPr>
      </p:pic>
    </p:spTree>
    <p:extLst>
      <p:ext uri="{BB962C8B-B14F-4D97-AF65-F5344CB8AC3E}">
        <p14:creationId xmlns:p14="http://schemas.microsoft.com/office/powerpoint/2010/main" val="12975691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Tree>
    <p:extLst>
      <p:ext uri="{BB962C8B-B14F-4D97-AF65-F5344CB8AC3E}">
        <p14:creationId xmlns:p14="http://schemas.microsoft.com/office/powerpoint/2010/main" val="118305021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38601401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3655296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Tree>
    <p:extLst>
      <p:ext uri="{BB962C8B-B14F-4D97-AF65-F5344CB8AC3E}">
        <p14:creationId xmlns:p14="http://schemas.microsoft.com/office/powerpoint/2010/main" val="4382903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23050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760928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11899656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1119433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2805602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884982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27401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2623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959740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246277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676624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831700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746016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460571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10895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46242407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418810522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80110408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9231962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13940606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298528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341086518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6" y="1"/>
            <a:ext cx="6172201" cy="6994524"/>
          </a:xfrm>
          <a:prstGeom prst="rect">
            <a:avLst/>
          </a:prstGeom>
        </p:spPr>
      </p:pic>
    </p:spTree>
    <p:extLst>
      <p:ext uri="{BB962C8B-B14F-4D97-AF65-F5344CB8AC3E}">
        <p14:creationId xmlns:p14="http://schemas.microsoft.com/office/powerpoint/2010/main" val="332755391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0024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89648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006507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37450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2401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1619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Tree>
    <p:extLst>
      <p:ext uri="{BB962C8B-B14F-4D97-AF65-F5344CB8AC3E}">
        <p14:creationId xmlns:p14="http://schemas.microsoft.com/office/powerpoint/2010/main" val="55158029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9"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2125662"/>
            <a:ext cx="6021387" cy="2103119"/>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9" y="4228783"/>
            <a:ext cx="6019799" cy="1554478"/>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spTree>
    <p:extLst>
      <p:ext uri="{BB962C8B-B14F-4D97-AF65-F5344CB8AC3E}">
        <p14:creationId xmlns:p14="http://schemas.microsoft.com/office/powerpoint/2010/main" val="30415299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spTree>
    <p:extLst>
      <p:ext uri="{BB962C8B-B14F-4D97-AF65-F5344CB8AC3E}">
        <p14:creationId xmlns:p14="http://schemas.microsoft.com/office/powerpoint/2010/main" val="1351762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71539937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82295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spTree>
    <p:extLst>
      <p:ext uri="{BB962C8B-B14F-4D97-AF65-F5344CB8AC3E}">
        <p14:creationId xmlns:p14="http://schemas.microsoft.com/office/powerpoint/2010/main" val="20296924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8229589" cy="1829593"/>
          </a:xfrm>
          <a:noFill/>
        </p:spPr>
        <p:txBody>
          <a:bodyPr lIns="182880" tIns="146304" rIns="182880" bIns="146304">
            <a:noAutofit/>
          </a:bodyPr>
          <a:lstStyle>
            <a:lvl1pPr marL="0" indent="0">
              <a:spcBef>
                <a:spcPts val="0"/>
              </a:spcBef>
              <a:buNone/>
              <a:defRPr sz="359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356443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0183484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4704764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6604818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4208217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8680068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39277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1"/>
                    </a:gs>
                    <a:gs pos="100000">
                      <a:schemeClr val="tx1"/>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673811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511819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739457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535159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solidFill>
                  <a:schemeClr val="tx1"/>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solidFill>
                  <a:schemeClr val="tx1"/>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34724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758125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Tx/>
              <a:buBlip>
                <a:blip r:embed="rId2"/>
              </a:buBlip>
              <a:defRPr sz="3599">
                <a:solidFill>
                  <a:schemeClr val="tx1"/>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Tx/>
              <a:buBlip>
                <a:blip r:embed="rId2"/>
              </a:buBlip>
              <a:defRPr sz="3599">
                <a:solidFill>
                  <a:schemeClr val="tx1"/>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82416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137203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Tree>
    <p:extLst>
      <p:ext uri="{BB962C8B-B14F-4D97-AF65-F5344CB8AC3E}">
        <p14:creationId xmlns:p14="http://schemas.microsoft.com/office/powerpoint/2010/main" val="368336225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343236260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257894386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0815918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6253691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5222875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5605070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4"/>
            <a:ext cx="5485039" cy="914399"/>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6" y="0"/>
            <a:ext cx="6172201" cy="6994525"/>
          </a:xfrm>
          <a:prstGeom prst="rect">
            <a:avLst/>
          </a:prstGeom>
        </p:spPr>
      </p:pic>
    </p:spTree>
    <p:extLst>
      <p:ext uri="{BB962C8B-B14F-4D97-AF65-F5344CB8AC3E}">
        <p14:creationId xmlns:p14="http://schemas.microsoft.com/office/powerpoint/2010/main" val="395258941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4"/>
            <a:ext cx="5485039" cy="914399"/>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6" y="0"/>
            <a:ext cx="6172201"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118211220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4"/>
            <a:ext cx="5485039" cy="914399"/>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6" y="2"/>
            <a:ext cx="6172201" cy="6994524"/>
          </a:xfrm>
          <a:prstGeom prst="rect">
            <a:avLst/>
          </a:prstGeom>
        </p:spPr>
      </p:pic>
    </p:spTree>
    <p:extLst>
      <p:ext uri="{BB962C8B-B14F-4D97-AF65-F5344CB8AC3E}">
        <p14:creationId xmlns:p14="http://schemas.microsoft.com/office/powerpoint/2010/main" val="248900416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87153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31965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51376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12776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17873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image" Target="../media/image2.png"/><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image" Target="../media/image1.png"/><Relationship Id="rId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9" Type="http://schemas.openxmlformats.org/officeDocument/2006/relationships/image" Target="../media/image2.png"/><Relationship Id="rId21" Type="http://schemas.openxmlformats.org/officeDocument/2006/relationships/slideLayout" Target="../slideLayouts/slideLayout87.xml"/><Relationship Id="rId34" Type="http://schemas.openxmlformats.org/officeDocument/2006/relationships/slideLayout" Target="../slideLayouts/slideLayout100.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image" Target="../media/image1.png"/><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theme" Target="../theme/theme3.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8" Type="http://schemas.openxmlformats.org/officeDocument/2006/relationships/slideLayout" Target="../slideLayouts/slideLayout74.xml"/><Relationship Id="rId3"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image" Target="../media/image11.png"/><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theme" Target="../theme/theme4.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276" r:id="rId2"/>
    <p:sldLayoutId id="2147484167" r:id="rId3"/>
    <p:sldLayoutId id="2147484166" r:id="rId4"/>
    <p:sldLayoutId id="2147484105" r:id="rId5"/>
    <p:sldLayoutId id="2147484182" r:id="rId6"/>
    <p:sldLayoutId id="2147484277" r:id="rId7"/>
    <p:sldLayoutId id="2147484130" r:id="rId8"/>
    <p:sldLayoutId id="2147484101" r:id="rId9"/>
    <p:sldLayoutId id="2147484102" r:id="rId10"/>
    <p:sldLayoutId id="2147484098" r:id="rId11"/>
    <p:sldLayoutId id="2147484212" r:id="rId12"/>
    <p:sldLayoutId id="2147484086" r:id="rId13"/>
    <p:sldLayoutId id="2147484211" r:id="rId14"/>
    <p:sldLayoutId id="2147484100" r:id="rId15"/>
    <p:sldLayoutId id="2147484213" r:id="rId16"/>
    <p:sldLayoutId id="2147484089" r:id="rId17"/>
    <p:sldLayoutId id="2147484214" r:id="rId18"/>
    <p:sldLayoutId id="2147484092" r:id="rId19"/>
    <p:sldLayoutId id="2147484190" r:id="rId20"/>
    <p:sldLayoutId id="2147484195" r:id="rId21"/>
    <p:sldLayoutId id="2147484209" r:id="rId22"/>
    <p:sldLayoutId id="2147484196" r:id="rId23"/>
    <p:sldLayoutId id="2147484208" r:id="rId24"/>
    <p:sldLayoutId id="2147484192" r:id="rId25"/>
    <p:sldLayoutId id="2147484283" r:id="rId26"/>
    <p:sldLayoutId id="2147484282" r:id="rId27"/>
    <p:sldLayoutId id="2147484093" r:id="rId28"/>
    <p:sldLayoutId id="2147484127" r:id="rId29"/>
    <p:sldLayoutId id="2147484128" r:id="rId30"/>
    <p:sldLayoutId id="2147484129" r:id="rId31"/>
    <p:sldLayoutId id="2147484203" r:id="rId32"/>
    <p:sldLayoutId id="2147484272" r:id="rId33"/>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54527689"/>
      </p:ext>
    </p:extLst>
  </p:cSld>
  <p:clrMap bg1="dk1" tx1="lt1" bg2="dk2" tx2="lt2" accent1="accent1" accent2="accent2" accent3="accent3" accent4="accent4" accent5="accent5" accent6="accent6" hlink="hlink" folHlink="folHlink"/>
  <p:sldLayoutIdLst>
    <p:sldLayoutId id="2147484285" r:id="rId1"/>
    <p:sldLayoutId id="2147484286" r:id="rId2"/>
    <p:sldLayoutId id="2147484287" r:id="rId3"/>
    <p:sldLayoutId id="2147484288" r:id="rId4"/>
    <p:sldLayoutId id="2147484289" r:id="rId5"/>
    <p:sldLayoutId id="2147484290" r:id="rId6"/>
    <p:sldLayoutId id="2147484291" r:id="rId7"/>
    <p:sldLayoutId id="2147484292" r:id="rId8"/>
    <p:sldLayoutId id="2147484293" r:id="rId9"/>
    <p:sldLayoutId id="2147484294" r:id="rId10"/>
    <p:sldLayoutId id="2147484295" r:id="rId11"/>
    <p:sldLayoutId id="2147484296" r:id="rId12"/>
    <p:sldLayoutId id="2147484297" r:id="rId13"/>
    <p:sldLayoutId id="2147484298" r:id="rId14"/>
    <p:sldLayoutId id="2147484299" r:id="rId15"/>
    <p:sldLayoutId id="2147484300" r:id="rId16"/>
    <p:sldLayoutId id="2147484301" r:id="rId17"/>
    <p:sldLayoutId id="2147484302" r:id="rId18"/>
    <p:sldLayoutId id="2147484303" r:id="rId19"/>
    <p:sldLayoutId id="2147484304" r:id="rId20"/>
    <p:sldLayoutId id="2147484305" r:id="rId21"/>
    <p:sldLayoutId id="2147484306" r:id="rId22"/>
    <p:sldLayoutId id="2147484307" r:id="rId23"/>
    <p:sldLayoutId id="2147484308" r:id="rId24"/>
    <p:sldLayoutId id="2147484309" r:id="rId25"/>
    <p:sldLayoutId id="2147484310" r:id="rId26"/>
    <p:sldLayoutId id="2147484311" r:id="rId27"/>
    <p:sldLayoutId id="2147484312" r:id="rId28"/>
    <p:sldLayoutId id="2147484313" r:id="rId29"/>
    <p:sldLayoutId id="2147484314" r:id="rId30"/>
    <p:sldLayoutId id="2147484315" r:id="rId31"/>
    <p:sldLayoutId id="2147484317" r:id="rId32"/>
    <p:sldLayoutId id="2147484318" r:id="rId33"/>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8"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2213920883"/>
      </p:ext>
    </p:extLst>
  </p:cSld>
  <p:clrMap bg1="dk1" tx1="lt1" bg2="dk2" tx2="lt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 id="2147484327" r:id="rId8"/>
    <p:sldLayoutId id="2147484328" r:id="rId9"/>
    <p:sldLayoutId id="2147484329" r:id="rId10"/>
    <p:sldLayoutId id="2147484330" r:id="rId11"/>
    <p:sldLayoutId id="2147484331" r:id="rId12"/>
    <p:sldLayoutId id="2147484332" r:id="rId13"/>
    <p:sldLayoutId id="2147484333" r:id="rId14"/>
    <p:sldLayoutId id="2147484334" r:id="rId15"/>
    <p:sldLayoutId id="2147484335" r:id="rId16"/>
    <p:sldLayoutId id="2147484336" r:id="rId17"/>
    <p:sldLayoutId id="2147484337" r:id="rId18"/>
    <p:sldLayoutId id="2147484338" r:id="rId19"/>
    <p:sldLayoutId id="2147484339" r:id="rId20"/>
    <p:sldLayoutId id="2147484340" r:id="rId21"/>
    <p:sldLayoutId id="2147484341" r:id="rId22"/>
    <p:sldLayoutId id="2147484342" r:id="rId23"/>
    <p:sldLayoutId id="2147484343" r:id="rId24"/>
    <p:sldLayoutId id="2147484344" r:id="rId25"/>
    <p:sldLayoutId id="2147484345" r:id="rId26"/>
    <p:sldLayoutId id="2147484346" r:id="rId27"/>
    <p:sldLayoutId id="2147484347" r:id="rId28"/>
    <p:sldLayoutId id="2147484348" r:id="rId29"/>
    <p:sldLayoutId id="2147484349" r:id="rId30"/>
    <p:sldLayoutId id="2147484350" r:id="rId31"/>
    <p:sldLayoutId id="2147484351" r:id="rId32"/>
    <p:sldLayoutId id="2147484352" r:id="rId33"/>
    <p:sldLayoutId id="2147484353" r:id="rId34"/>
    <p:sldLayoutId id="2147484354" r:id="rId35"/>
    <p:sldLayoutId id="2147484355" r:id="rId36"/>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100000"/>
        <a:buFontTx/>
        <a:buBlip>
          <a:blip r:embed="rId39"/>
        </a:buBlip>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100000"/>
        <a:buFontTx/>
        <a:buBlip>
          <a:blip r:embed="rId39"/>
        </a:buBlip>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100000"/>
        <a:buFontTx/>
        <a:buBlip>
          <a:blip r:embed="rId39"/>
        </a:buBlip>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100000"/>
        <a:buFontTx/>
        <a:buBlip>
          <a:blip r:embed="rId39"/>
        </a:buBlip>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100000"/>
        <a:buFontTx/>
        <a:buBlip>
          <a:blip r:embed="rId39"/>
        </a:buBlip>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52294673"/>
      </p:ext>
    </p:extLst>
  </p:cSld>
  <p:clrMap bg1="lt1" tx1="dk1" bg2="lt2" tx2="dk2" accent1="accent1" accent2="accent2" accent3="accent3" accent4="accent4" accent5="accent5" accent6="accent6" hlink="hlink" folHlink="folHlink"/>
  <p:sldLayoutIdLst>
    <p:sldLayoutId id="2147484357" r:id="rId1"/>
    <p:sldLayoutId id="2147484358" r:id="rId2"/>
    <p:sldLayoutId id="2147484359" r:id="rId3"/>
    <p:sldLayoutId id="2147484360" r:id="rId4"/>
    <p:sldLayoutId id="2147484361" r:id="rId5"/>
    <p:sldLayoutId id="2147484362" r:id="rId6"/>
    <p:sldLayoutId id="2147484363" r:id="rId7"/>
    <p:sldLayoutId id="2147484364" r:id="rId8"/>
    <p:sldLayoutId id="2147484365" r:id="rId9"/>
    <p:sldLayoutId id="2147484366" r:id="rId10"/>
    <p:sldLayoutId id="2147484367" r:id="rId11"/>
    <p:sldLayoutId id="2147484368" r:id="rId12"/>
    <p:sldLayoutId id="2147484369" r:id="rId13"/>
    <p:sldLayoutId id="2147484370" r:id="rId14"/>
    <p:sldLayoutId id="2147484371" r:id="rId15"/>
    <p:sldLayoutId id="2147484372"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52.xml"/><Relationship Id="rId6" Type="http://schemas.openxmlformats.org/officeDocument/2006/relationships/image" Target="../media/image18.emf"/><Relationship Id="rId5" Type="http://schemas.openxmlformats.org/officeDocument/2006/relationships/image" Target="../media/image17.jpg"/><Relationship Id="rId4" Type="http://schemas.openxmlformats.org/officeDocument/2006/relationships/image" Target="../media/image16.jp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you need to find something…</a:t>
            </a:r>
          </a:p>
        </p:txBody>
      </p:sp>
      <p:pic>
        <p:nvPicPr>
          <p:cNvPr id="3" name="Picture 2"/>
          <p:cNvPicPr>
            <a:picLocks noChangeAspect="1"/>
          </p:cNvPicPr>
          <p:nvPr/>
        </p:nvPicPr>
        <p:blipFill>
          <a:blip r:embed="rId2"/>
          <a:stretch>
            <a:fillRect/>
          </a:stretch>
        </p:blipFill>
        <p:spPr>
          <a:xfrm>
            <a:off x="122238" y="1439862"/>
            <a:ext cx="4213702" cy="3581400"/>
          </a:xfrm>
          <a:prstGeom prst="rect">
            <a:avLst/>
          </a:prstGeom>
        </p:spPr>
      </p:pic>
      <p:pic>
        <p:nvPicPr>
          <p:cNvPr id="4" name="Picture 3"/>
          <p:cNvPicPr>
            <a:picLocks noChangeAspect="1"/>
          </p:cNvPicPr>
          <p:nvPr/>
        </p:nvPicPr>
        <p:blipFill>
          <a:blip r:embed="rId3"/>
          <a:stretch>
            <a:fillRect/>
          </a:stretch>
        </p:blipFill>
        <p:spPr>
          <a:xfrm>
            <a:off x="579437" y="2125662"/>
            <a:ext cx="4213702" cy="3581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0431" y="1439862"/>
            <a:ext cx="2272010" cy="403912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17019" y="1440162"/>
            <a:ext cx="2272010" cy="4039130"/>
          </a:xfrm>
          <a:prstGeom prst="rect">
            <a:avLst/>
          </a:prstGeom>
        </p:spPr>
      </p:pic>
      <p:sp>
        <p:nvSpPr>
          <p:cNvPr id="8" name="TextBox 7"/>
          <p:cNvSpPr txBox="1"/>
          <p:nvPr/>
        </p:nvSpPr>
        <p:spPr>
          <a:xfrm>
            <a:off x="1417637" y="6305943"/>
            <a:ext cx="291830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rPr>
              <a:t>Search the Web</a:t>
            </a:r>
          </a:p>
        </p:txBody>
      </p:sp>
      <p:sp>
        <p:nvSpPr>
          <p:cNvPr id="9" name="TextBox 8"/>
          <p:cNvSpPr txBox="1"/>
          <p:nvPr/>
        </p:nvSpPr>
        <p:spPr>
          <a:xfrm>
            <a:off x="7989964" y="6305943"/>
            <a:ext cx="291830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rPr>
              <a:t>Search in an App</a:t>
            </a:r>
          </a:p>
        </p:txBody>
      </p:sp>
      <p:pic>
        <p:nvPicPr>
          <p:cNvPr id="10" name="Picture 9"/>
          <p:cNvPicPr>
            <a:picLocks noChangeAspect="1"/>
          </p:cNvPicPr>
          <p:nvPr/>
        </p:nvPicPr>
        <p:blipFill rotWithShape="1">
          <a:blip r:embed="rId6"/>
          <a:srcRect t="3471"/>
          <a:stretch/>
        </p:blipFill>
        <p:spPr>
          <a:xfrm>
            <a:off x="5913437" y="1980891"/>
            <a:ext cx="5828307" cy="3316196"/>
          </a:xfrm>
          <a:prstGeom prst="rect">
            <a:avLst/>
          </a:prstGeom>
        </p:spPr>
      </p:pic>
      <p:pic>
        <p:nvPicPr>
          <p:cNvPr id="7" name="Picture 6"/>
          <p:cNvPicPr>
            <a:picLocks noChangeAspect="1"/>
          </p:cNvPicPr>
          <p:nvPr/>
        </p:nvPicPr>
        <p:blipFill>
          <a:blip r:embed="rId7"/>
          <a:stretch>
            <a:fillRect/>
          </a:stretch>
        </p:blipFill>
        <p:spPr>
          <a:xfrm>
            <a:off x="6253676" y="2521620"/>
            <a:ext cx="5918838" cy="3316196"/>
          </a:xfrm>
          <a:prstGeom prst="rect">
            <a:avLst/>
          </a:prstGeom>
        </p:spPr>
      </p:pic>
    </p:spTree>
    <p:extLst>
      <p:ext uri="{BB962C8B-B14F-4D97-AF65-F5344CB8AC3E}">
        <p14:creationId xmlns:p14="http://schemas.microsoft.com/office/powerpoint/2010/main" val="786956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5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25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5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25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cTn>
                              </p:par>
                            </p:childTnLst>
                          </p:cTn>
                        </p:par>
                        <p:par>
                          <p:cTn id="36" fill="hold">
                            <p:stCondLst>
                              <p:cond delay="250"/>
                            </p:stCondLst>
                            <p:childTnLst>
                              <p:par>
                                <p:cTn id="37" presetID="10"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46638" y="525464"/>
            <a:ext cx="7315203" cy="5943598"/>
          </a:xfrm>
        </p:spPr>
        <p:txBody>
          <a:bodyPr/>
          <a:lstStyle/>
          <a:p>
            <a:r>
              <a:rPr lang="en-US" sz="4000" dirty="0"/>
              <a:t>Personalizing and Tuning</a:t>
            </a:r>
          </a:p>
        </p:txBody>
      </p:sp>
      <p:sp>
        <p:nvSpPr>
          <p:cNvPr id="5" name="Title 4"/>
          <p:cNvSpPr>
            <a:spLocks noGrp="1"/>
          </p:cNvSpPr>
          <p:nvPr>
            <p:ph type="title"/>
          </p:nvPr>
        </p:nvSpPr>
        <p:spPr/>
        <p:txBody>
          <a:bodyPr/>
          <a:lstStyle/>
          <a:p>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909" y="2863850"/>
            <a:ext cx="2619375" cy="1238250"/>
          </a:xfrm>
          <a:prstGeom prst="rect">
            <a:avLst/>
          </a:prstGeom>
        </p:spPr>
      </p:pic>
    </p:spTree>
    <p:extLst>
      <p:ext uri="{BB962C8B-B14F-4D97-AF65-F5344CB8AC3E}">
        <p14:creationId xmlns:p14="http://schemas.microsoft.com/office/powerpoint/2010/main" val="67592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solidFill>
            <a:schemeClr val="accent2"/>
          </a:solidFill>
        </p:spPr>
        <p:txBody>
          <a:bodyPr/>
          <a:lstStyle/>
          <a:p>
            <a:r>
              <a:rPr lang="en-US" dirty="0"/>
              <a:t>Custom relevance</a:t>
            </a:r>
          </a:p>
        </p:txBody>
      </p:sp>
      <p:sp>
        <p:nvSpPr>
          <p:cNvPr id="5" name="Text Placeholder 1"/>
          <p:cNvSpPr txBox="1">
            <a:spLocks/>
          </p:cNvSpPr>
          <p:nvPr/>
        </p:nvSpPr>
        <p:spPr>
          <a:xfrm>
            <a:off x="4846638" y="525464"/>
            <a:ext cx="7315203" cy="5943598"/>
          </a:xfrm>
          <a:prstGeom prst="rect">
            <a:avLst/>
          </a:prstGeom>
        </p:spPr>
        <p:txBody>
          <a:bodyPr anchor="ct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0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rPr>
              <a:t>Scoring profiles</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Field weights</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Scoring functions</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magnitude, freshness, distance, tags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0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rPr>
              <a:t>3 main patterns</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Known data directly available in the index</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Personalization using tag boosting</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Analytics, compute externally and push to the index</a:t>
            </a:r>
          </a:p>
        </p:txBody>
      </p:sp>
    </p:spTree>
    <p:extLst>
      <p:ext uri="{BB962C8B-B14F-4D97-AF65-F5344CB8AC3E}">
        <p14:creationId xmlns:p14="http://schemas.microsoft.com/office/powerpoint/2010/main" val="64981014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4237037" y="2887662"/>
            <a:ext cx="2743200" cy="114300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marL="0" marR="0" lvl="0" indent="0" algn="l" defTabSz="93240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Search Index</a:t>
            </a:r>
          </a:p>
        </p:txBody>
      </p:sp>
      <p:sp>
        <p:nvSpPr>
          <p:cNvPr id="6" name="Flowchart: Magnetic Disk 5"/>
          <p:cNvSpPr/>
          <p:nvPr/>
        </p:nvSpPr>
        <p:spPr bwMode="auto">
          <a:xfrm>
            <a:off x="427037" y="1516062"/>
            <a:ext cx="2286000" cy="1524000"/>
          </a:xfrm>
          <a:prstGeom prst="flowChartMagneticDisk">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marL="0" marR="0" lvl="0" indent="0" algn="l" defTabSz="93240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DocumentDB</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collection</a:t>
            </a:r>
          </a:p>
        </p:txBody>
      </p:sp>
      <p:sp>
        <p:nvSpPr>
          <p:cNvPr id="7" name="Flowchart: Punched Tape 6"/>
          <p:cNvSpPr/>
          <p:nvPr/>
        </p:nvSpPr>
        <p:spPr bwMode="auto">
          <a:xfrm>
            <a:off x="198437" y="4266192"/>
            <a:ext cx="2743200" cy="1143000"/>
          </a:xfrm>
          <a:prstGeom prst="flowChartPunchedTape">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marL="0" marR="0" lvl="0" indent="0" algn="l" defTabSz="93240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Hadoop cluster</a:t>
            </a:r>
          </a:p>
        </p:txBody>
      </p:sp>
      <p:sp>
        <p:nvSpPr>
          <p:cNvPr id="8" name="Flowchart: Card 7"/>
          <p:cNvSpPr/>
          <p:nvPr/>
        </p:nvSpPr>
        <p:spPr bwMode="auto">
          <a:xfrm>
            <a:off x="8275637" y="1820862"/>
            <a:ext cx="2133600" cy="3048000"/>
          </a:xfrm>
          <a:prstGeom prst="flowChartPunchedCard">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marL="0" marR="0" lvl="0" indent="0" algn="l" defTabSz="93240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 site and mobile backend</a:t>
            </a:r>
          </a:p>
        </p:txBody>
      </p:sp>
      <p:cxnSp>
        <p:nvCxnSpPr>
          <p:cNvPr id="9" name="Curved Connector 8"/>
          <p:cNvCxnSpPr>
            <a:stCxn id="6" idx="4"/>
            <a:endCxn id="2" idx="1"/>
          </p:cNvCxnSpPr>
          <p:nvPr/>
        </p:nvCxnSpPr>
        <p:spPr>
          <a:xfrm>
            <a:off x="2713037" y="2278062"/>
            <a:ext cx="1524000" cy="1181100"/>
          </a:xfrm>
          <a:prstGeom prst="curvedConnector3">
            <a:avLst/>
          </a:prstGeom>
          <a:ln w="19050">
            <a:solidFill>
              <a:schemeClr val="tx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3"/>
            <a:endCxn id="2" idx="1"/>
          </p:cNvCxnSpPr>
          <p:nvPr/>
        </p:nvCxnSpPr>
        <p:spPr>
          <a:xfrm flipV="1">
            <a:off x="2941637" y="3459162"/>
            <a:ext cx="1295400" cy="1378530"/>
          </a:xfrm>
          <a:prstGeom prst="curvedConnector3">
            <a:avLst/>
          </a:prstGeom>
          <a:ln w="19050">
            <a:solidFill>
              <a:schemeClr val="tx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8" idx="1"/>
            <a:endCxn id="2" idx="3"/>
          </p:cNvCxnSpPr>
          <p:nvPr/>
        </p:nvCxnSpPr>
        <p:spPr>
          <a:xfrm rot="10800000" flipV="1">
            <a:off x="6980237" y="3344862"/>
            <a:ext cx="1295400" cy="114300"/>
          </a:xfrm>
          <a:prstGeom prst="curvedConnector3">
            <a:avLst>
              <a:gd name="adj1" fmla="val 50000"/>
            </a:avLst>
          </a:prstGeom>
          <a:ln w="19050">
            <a:solidFill>
              <a:schemeClr val="tx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8" idx="2"/>
            <a:endCxn id="7" idx="2"/>
          </p:cNvCxnSpPr>
          <p:nvPr/>
        </p:nvCxnSpPr>
        <p:spPr>
          <a:xfrm rot="5400000">
            <a:off x="5243222" y="1195677"/>
            <a:ext cx="426030" cy="7772400"/>
          </a:xfrm>
          <a:prstGeom prst="curvedConnector3">
            <a:avLst>
              <a:gd name="adj1" fmla="val 180487"/>
            </a:avLst>
          </a:prstGeom>
          <a:ln w="19050">
            <a:solidFill>
              <a:schemeClr val="tx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endCxn id="8" idx="3"/>
          </p:cNvCxnSpPr>
          <p:nvPr/>
        </p:nvCxnSpPr>
        <p:spPr>
          <a:xfrm rot="10800000">
            <a:off x="10409237" y="3344862"/>
            <a:ext cx="609600" cy="114300"/>
          </a:xfrm>
          <a:prstGeom prst="curvedConnector3">
            <a:avLst>
              <a:gd name="adj1" fmla="val 50000"/>
            </a:avLst>
          </a:prstGeom>
          <a:ln w="19050">
            <a:solidFill>
              <a:schemeClr val="tx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69624" y="899532"/>
            <a:ext cx="2475997" cy="960263"/>
          </a:xfrm>
          <a:prstGeom prst="accentCallout1">
            <a:avLst>
              <a:gd name="adj1" fmla="val 18750"/>
              <a:gd name="adj2" fmla="val -8333"/>
              <a:gd name="adj3" fmla="val 138048"/>
              <a:gd name="adj4" fmla="val -29326"/>
            </a:avLst>
          </a:prstGeom>
          <a:noFill/>
          <a:ln>
            <a:solidFill>
              <a:schemeClr val="tx1"/>
            </a:solidFill>
          </a:ln>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(1) Original data is indexed</a:t>
            </a:r>
          </a:p>
        </p:txBody>
      </p:sp>
      <p:sp>
        <p:nvSpPr>
          <p:cNvPr id="29" name="TextBox 28"/>
          <p:cNvSpPr txBox="1"/>
          <p:nvPr/>
        </p:nvSpPr>
        <p:spPr>
          <a:xfrm>
            <a:off x="7641021" y="528829"/>
            <a:ext cx="2286000" cy="1292662"/>
          </a:xfrm>
          <a:prstGeom prst="accentCallout1">
            <a:avLst>
              <a:gd name="adj1" fmla="val 18750"/>
              <a:gd name="adj2" fmla="val -8333"/>
              <a:gd name="adj3" fmla="val 213431"/>
              <a:gd name="adj4" fmla="val -17357"/>
            </a:avLst>
          </a:prstGeom>
          <a:noFill/>
          <a:ln>
            <a:solidFill>
              <a:schemeClr val="tx1"/>
            </a:solidFill>
          </a:ln>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(3,6) Search requests hit index</a:t>
            </a:r>
          </a:p>
        </p:txBody>
      </p:sp>
      <p:sp>
        <p:nvSpPr>
          <p:cNvPr id="30" name="TextBox 29"/>
          <p:cNvSpPr txBox="1"/>
          <p:nvPr/>
        </p:nvSpPr>
        <p:spPr>
          <a:xfrm>
            <a:off x="10828337" y="1747400"/>
            <a:ext cx="1752600" cy="1292662"/>
          </a:xfrm>
          <a:prstGeom prst="accentCallout1">
            <a:avLst>
              <a:gd name="adj1" fmla="val 18750"/>
              <a:gd name="adj2" fmla="val -8333"/>
              <a:gd name="adj3" fmla="val 115951"/>
              <a:gd name="adj4" fmla="val -13519"/>
            </a:avLst>
          </a:prstGeom>
          <a:noFill/>
          <a:ln>
            <a:solidFill>
              <a:schemeClr val="tx1"/>
            </a:solidFill>
          </a:ln>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(2) Users generate traffic</a:t>
            </a:r>
          </a:p>
        </p:txBody>
      </p:sp>
      <p:sp>
        <p:nvSpPr>
          <p:cNvPr id="31" name="TextBox 30"/>
          <p:cNvSpPr txBox="1"/>
          <p:nvPr/>
        </p:nvSpPr>
        <p:spPr>
          <a:xfrm>
            <a:off x="4664148" y="5822814"/>
            <a:ext cx="2286000" cy="960263"/>
          </a:xfrm>
          <a:prstGeom prst="accentCallout1">
            <a:avLst>
              <a:gd name="adj1" fmla="val 18750"/>
              <a:gd name="adj2" fmla="val -8333"/>
              <a:gd name="adj3" fmla="val -12917"/>
              <a:gd name="adj4" fmla="val -21748"/>
            </a:avLst>
          </a:prstGeom>
          <a:noFill/>
          <a:ln>
            <a:solidFill>
              <a:schemeClr val="tx1"/>
            </a:solidFill>
          </a:ln>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(4) Request, behavior logs</a:t>
            </a:r>
          </a:p>
        </p:txBody>
      </p:sp>
      <p:sp>
        <p:nvSpPr>
          <p:cNvPr id="32" name="TextBox 31"/>
          <p:cNvSpPr txBox="1"/>
          <p:nvPr/>
        </p:nvSpPr>
        <p:spPr>
          <a:xfrm>
            <a:off x="4071377" y="4148427"/>
            <a:ext cx="2769720" cy="1292662"/>
          </a:xfrm>
          <a:prstGeom prst="accentCallout1">
            <a:avLst>
              <a:gd name="adj1" fmla="val 18750"/>
              <a:gd name="adj2" fmla="val -8333"/>
              <a:gd name="adj3" fmla="val -3096"/>
              <a:gd name="adj4" fmla="val -13371"/>
            </a:avLst>
          </a:prstGeom>
          <a:noFill/>
          <a:ln>
            <a:solidFill>
              <a:schemeClr val="tx1"/>
            </a:solidFill>
          </a:ln>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(5) Computed signals merged into index</a:t>
            </a:r>
          </a:p>
        </p:txBody>
      </p:sp>
      <p:sp>
        <p:nvSpPr>
          <p:cNvPr id="33" name="Smiley Face 32"/>
          <p:cNvSpPr/>
          <p:nvPr/>
        </p:nvSpPr>
        <p:spPr bwMode="auto">
          <a:xfrm>
            <a:off x="11171237" y="3059111"/>
            <a:ext cx="685800" cy="685800"/>
          </a:xfrm>
          <a:prstGeom prst="smileyFace">
            <a:avLst/>
          </a:prstGeom>
          <a:noFill/>
          <a:ln>
            <a:solidFill>
              <a:schemeClr val="accent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40802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Search</a:t>
            </a:r>
            <a:endParaRPr lang="en-US" dirty="0"/>
          </a:p>
        </p:txBody>
      </p:sp>
      <p:sp>
        <p:nvSpPr>
          <p:cNvPr id="4" name="Text Placeholder 2"/>
          <p:cNvSpPr txBox="1">
            <a:spLocks/>
          </p:cNvSpPr>
          <p:nvPr/>
        </p:nvSpPr>
        <p:spPr>
          <a:xfrm>
            <a:off x="274638" y="2278062"/>
            <a:ext cx="11887200" cy="240065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gradFill>
                  <a:gsLst>
                    <a:gs pos="1250">
                      <a:srgbClr val="FFFFFF"/>
                    </a:gs>
                    <a:gs pos="99000">
                      <a:srgbClr val="FFFFFF"/>
                    </a:gs>
                  </a:gsLst>
                  <a:lin ang="5400000" scaled="0"/>
                </a:gradFill>
              </a:rPr>
              <a:t>A search-as-a-service solution allowing developers to incorporate great search experiences into applications without managing infrastructure or needing to become search experts.</a:t>
            </a:r>
          </a:p>
        </p:txBody>
      </p:sp>
    </p:spTree>
    <p:extLst>
      <p:ext uri="{BB962C8B-B14F-4D97-AF65-F5344CB8AC3E}">
        <p14:creationId xmlns:p14="http://schemas.microsoft.com/office/powerpoint/2010/main" val="2246675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4770437" y="1173162"/>
            <a:ext cx="2895600" cy="4648200"/>
            <a:chOff x="4846637" y="1058862"/>
            <a:chExt cx="2895600" cy="4648200"/>
          </a:xfrm>
        </p:grpSpPr>
        <p:sp>
          <p:nvSpPr>
            <p:cNvPr id="19" name="Rectangle 18"/>
            <p:cNvSpPr/>
            <p:nvPr/>
          </p:nvSpPr>
          <p:spPr bwMode="auto">
            <a:xfrm>
              <a:off x="4846637" y="1058862"/>
              <a:ext cx="2895600" cy="990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marL="0" marR="0" lvl="0" indent="0" algn="l" defTabSz="932406"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Provision service</a:t>
              </a:r>
            </a:p>
          </p:txBody>
        </p:sp>
        <p:sp>
          <p:nvSpPr>
            <p:cNvPr id="20" name="Rectangle 19"/>
            <p:cNvSpPr/>
            <p:nvPr/>
          </p:nvSpPr>
          <p:spPr bwMode="auto">
            <a:xfrm>
              <a:off x="4846637" y="2278062"/>
              <a:ext cx="2895600" cy="990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marL="0" marR="0" lvl="0" indent="0" algn="l" defTabSz="932406"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Create index</a:t>
              </a:r>
            </a:p>
          </p:txBody>
        </p:sp>
        <p:sp>
          <p:nvSpPr>
            <p:cNvPr id="21" name="Rectangle 20"/>
            <p:cNvSpPr/>
            <p:nvPr/>
          </p:nvSpPr>
          <p:spPr bwMode="auto">
            <a:xfrm>
              <a:off x="4846637" y="3497262"/>
              <a:ext cx="2895600" cy="990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marL="0" marR="0" lvl="0" indent="0" algn="l" defTabSz="932406"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Index data</a:t>
              </a:r>
            </a:p>
          </p:txBody>
        </p:sp>
        <p:sp>
          <p:nvSpPr>
            <p:cNvPr id="23" name="Rectangle 22"/>
            <p:cNvSpPr/>
            <p:nvPr/>
          </p:nvSpPr>
          <p:spPr bwMode="auto">
            <a:xfrm>
              <a:off x="4846637" y="4716462"/>
              <a:ext cx="2895600" cy="990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marL="0" marR="0" lvl="0" indent="0" algn="l" defTabSz="932406"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Search</a:t>
              </a:r>
            </a:p>
          </p:txBody>
        </p:sp>
        <p:sp>
          <p:nvSpPr>
            <p:cNvPr id="24" name="Isosceles Triangle 23"/>
            <p:cNvSpPr/>
            <p:nvPr/>
          </p:nvSpPr>
          <p:spPr bwMode="auto">
            <a:xfrm flipV="1">
              <a:off x="6073457" y="1973262"/>
              <a:ext cx="441960" cy="38100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Isosceles Triangle 24"/>
            <p:cNvSpPr/>
            <p:nvPr/>
          </p:nvSpPr>
          <p:spPr bwMode="auto">
            <a:xfrm flipV="1">
              <a:off x="6073457" y="3192462"/>
              <a:ext cx="441960" cy="38100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Isosceles Triangle 25"/>
            <p:cNvSpPr/>
            <p:nvPr/>
          </p:nvSpPr>
          <p:spPr bwMode="auto">
            <a:xfrm flipV="1">
              <a:off x="6073457" y="4411662"/>
              <a:ext cx="441960" cy="38100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9946198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427037" y="1173162"/>
            <a:ext cx="2895600" cy="4648200"/>
            <a:chOff x="4846637" y="1058862"/>
            <a:chExt cx="2895600" cy="4648200"/>
          </a:xfrm>
        </p:grpSpPr>
        <p:sp>
          <p:nvSpPr>
            <p:cNvPr id="19" name="Rectangle 18"/>
            <p:cNvSpPr/>
            <p:nvPr/>
          </p:nvSpPr>
          <p:spPr bwMode="auto">
            <a:xfrm>
              <a:off x="4846637" y="1058862"/>
              <a:ext cx="2895600" cy="990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marL="0" marR="0" lvl="0" indent="0" algn="l" defTabSz="932406"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Provision service</a:t>
              </a:r>
            </a:p>
          </p:txBody>
        </p:sp>
        <p:sp>
          <p:nvSpPr>
            <p:cNvPr id="20" name="Rectangle 19"/>
            <p:cNvSpPr/>
            <p:nvPr/>
          </p:nvSpPr>
          <p:spPr bwMode="auto">
            <a:xfrm>
              <a:off x="4846637" y="2278062"/>
              <a:ext cx="2895600" cy="990600"/>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marL="0" marR="0" lvl="0" indent="0" algn="l" defTabSz="932406"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Create index</a:t>
              </a:r>
            </a:p>
          </p:txBody>
        </p:sp>
        <p:sp>
          <p:nvSpPr>
            <p:cNvPr id="21" name="Rectangle 20"/>
            <p:cNvSpPr/>
            <p:nvPr/>
          </p:nvSpPr>
          <p:spPr bwMode="auto">
            <a:xfrm>
              <a:off x="4846637" y="3497262"/>
              <a:ext cx="2895600" cy="990600"/>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marL="0" marR="0" lvl="0" indent="0" algn="l" defTabSz="932406"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Index data</a:t>
              </a:r>
            </a:p>
          </p:txBody>
        </p:sp>
        <p:sp>
          <p:nvSpPr>
            <p:cNvPr id="23" name="Rectangle 22"/>
            <p:cNvSpPr/>
            <p:nvPr/>
          </p:nvSpPr>
          <p:spPr bwMode="auto">
            <a:xfrm>
              <a:off x="4846637" y="4716462"/>
              <a:ext cx="2895600" cy="990600"/>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marL="0" marR="0" lvl="0" indent="0" algn="l" defTabSz="932406"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Search</a:t>
              </a:r>
            </a:p>
          </p:txBody>
        </p:sp>
        <p:sp>
          <p:nvSpPr>
            <p:cNvPr id="24" name="Isosceles Triangle 23"/>
            <p:cNvSpPr/>
            <p:nvPr/>
          </p:nvSpPr>
          <p:spPr bwMode="auto">
            <a:xfrm flipV="1">
              <a:off x="6073457" y="1973262"/>
              <a:ext cx="441960" cy="38100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Isosceles Triangle 24"/>
            <p:cNvSpPr/>
            <p:nvPr/>
          </p:nvSpPr>
          <p:spPr bwMode="auto">
            <a:xfrm flipV="1">
              <a:off x="6073457" y="3192462"/>
              <a:ext cx="441960" cy="38100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Isosceles Triangle 25"/>
            <p:cNvSpPr/>
            <p:nvPr/>
          </p:nvSpPr>
          <p:spPr bwMode="auto">
            <a:xfrm flipV="1">
              <a:off x="6073457" y="4411662"/>
              <a:ext cx="441960" cy="38100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 name="Text Placeholder 1"/>
          <p:cNvSpPr txBox="1">
            <a:spLocks/>
          </p:cNvSpPr>
          <p:nvPr/>
        </p:nvSpPr>
        <p:spPr>
          <a:xfrm>
            <a:off x="4846638" y="525464"/>
            <a:ext cx="7467599" cy="594359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0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rPr>
              <a:t>“Search service”</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Scope for capacity</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Bound to a region</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Has keys, indexes, indexers, data sources</a:t>
            </a:r>
          </a:p>
          <a:p>
            <a:pPr marL="812800" marR="0" lvl="1" indent="-5715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0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rPr>
              <a:t>Provisioning</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Azure Portal</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Azure resource management API</a:t>
            </a:r>
          </a:p>
          <a:p>
            <a:pPr marL="812800" marR="0" lvl="1" indent="-5715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0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rPr>
              <a:t>Elastic scale</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Capacity can be changed dynamically</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Replicas ~ more QPS, HA</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Partitions ~ more documents, write throughput</a:t>
            </a:r>
          </a:p>
        </p:txBody>
      </p:sp>
    </p:spTree>
    <p:extLst>
      <p:ext uri="{BB962C8B-B14F-4D97-AF65-F5344CB8AC3E}">
        <p14:creationId xmlns:p14="http://schemas.microsoft.com/office/powerpoint/2010/main" val="8173664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427037" y="1173162"/>
            <a:ext cx="2895600" cy="4648200"/>
            <a:chOff x="4846637" y="1058862"/>
            <a:chExt cx="2895600" cy="4648200"/>
          </a:xfrm>
        </p:grpSpPr>
        <p:sp>
          <p:nvSpPr>
            <p:cNvPr id="19" name="Rectangle 18"/>
            <p:cNvSpPr/>
            <p:nvPr/>
          </p:nvSpPr>
          <p:spPr bwMode="auto">
            <a:xfrm>
              <a:off x="4846637" y="1058862"/>
              <a:ext cx="2895600" cy="990600"/>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marL="0" marR="0" lvl="0" indent="0" algn="l" defTabSz="932406"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Provision service</a:t>
              </a:r>
            </a:p>
          </p:txBody>
        </p:sp>
        <p:sp>
          <p:nvSpPr>
            <p:cNvPr id="20" name="Rectangle 19"/>
            <p:cNvSpPr/>
            <p:nvPr/>
          </p:nvSpPr>
          <p:spPr bwMode="auto">
            <a:xfrm>
              <a:off x="4846637" y="2278062"/>
              <a:ext cx="2895600" cy="990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marL="0" marR="0" lvl="0" indent="0" algn="l" defTabSz="932406"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Create index</a:t>
              </a:r>
            </a:p>
          </p:txBody>
        </p:sp>
        <p:sp>
          <p:nvSpPr>
            <p:cNvPr id="21" name="Rectangle 20"/>
            <p:cNvSpPr/>
            <p:nvPr/>
          </p:nvSpPr>
          <p:spPr bwMode="auto">
            <a:xfrm>
              <a:off x="4846637" y="3497262"/>
              <a:ext cx="2895600" cy="990600"/>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marL="0" marR="0" lvl="0" indent="0" algn="l" defTabSz="932406"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Index data</a:t>
              </a:r>
            </a:p>
          </p:txBody>
        </p:sp>
        <p:sp>
          <p:nvSpPr>
            <p:cNvPr id="23" name="Rectangle 22"/>
            <p:cNvSpPr/>
            <p:nvPr/>
          </p:nvSpPr>
          <p:spPr bwMode="auto">
            <a:xfrm>
              <a:off x="4846637" y="4716462"/>
              <a:ext cx="2895600" cy="990600"/>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marL="0" marR="0" lvl="0" indent="0" algn="l" defTabSz="932406"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Search</a:t>
              </a:r>
            </a:p>
          </p:txBody>
        </p:sp>
        <p:sp>
          <p:nvSpPr>
            <p:cNvPr id="24" name="Isosceles Triangle 23"/>
            <p:cNvSpPr/>
            <p:nvPr/>
          </p:nvSpPr>
          <p:spPr bwMode="auto">
            <a:xfrm flipV="1">
              <a:off x="6073457" y="1973262"/>
              <a:ext cx="441960" cy="38100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Isosceles Triangle 24"/>
            <p:cNvSpPr/>
            <p:nvPr/>
          </p:nvSpPr>
          <p:spPr bwMode="auto">
            <a:xfrm flipV="1">
              <a:off x="6073457" y="3192462"/>
              <a:ext cx="441960" cy="38100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Isosceles Triangle 25"/>
            <p:cNvSpPr/>
            <p:nvPr/>
          </p:nvSpPr>
          <p:spPr bwMode="auto">
            <a:xfrm flipV="1">
              <a:off x="6073457" y="4411662"/>
              <a:ext cx="441960" cy="38100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 name="Text Placeholder 1"/>
          <p:cNvSpPr txBox="1">
            <a:spLocks/>
          </p:cNvSpPr>
          <p:nvPr/>
        </p:nvSpPr>
        <p:spPr>
          <a:xfrm>
            <a:off x="4846638" y="525464"/>
            <a:ext cx="7315203" cy="594359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0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rPr>
              <a:t>“Index”</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Container for data, think “table”</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Has schema, CORS options, search options</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Create in portal or during app initialization</a:t>
            </a:r>
          </a:p>
          <a:p>
            <a:pPr marL="812800" marR="0" lvl="1" indent="-5715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0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rPr>
              <a:t>Typical schema</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Fields definition: name, type, key</a:t>
            </a:r>
          </a:p>
          <a:p>
            <a:pPr marL="812800" marR="0" lvl="1" indent="-5715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0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rPr>
              <a:t>Search specifics</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Field attributes – searchable, </a:t>
            </a:r>
            <a:r>
              <a:rPr kumimoji="0" lang="en-US" sz="2400" b="0" i="0" u="none" strike="noStrike" kern="1200" cap="none" spc="0" normalizeH="0" baseline="0" noProof="0" dirty="0" err="1">
                <a:ln>
                  <a:noFill/>
                </a:ln>
                <a:gradFill>
                  <a:gsLst>
                    <a:gs pos="1250">
                      <a:srgbClr val="404040"/>
                    </a:gs>
                    <a:gs pos="100000">
                      <a:srgbClr val="404040"/>
                    </a:gs>
                  </a:gsLst>
                  <a:lin ang="5400000" scaled="0"/>
                </a:gradFill>
                <a:effectLst/>
                <a:uLnTx/>
                <a:uFillTx/>
                <a:latin typeface="Segoe UI"/>
                <a:ea typeface="+mn-ea"/>
                <a:cs typeface="+mn-cs"/>
              </a:rPr>
              <a:t>facetable</a:t>
            </a: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 etc.</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Linguistics and analysis</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err="1">
                <a:ln>
                  <a:noFill/>
                </a:ln>
                <a:gradFill>
                  <a:gsLst>
                    <a:gs pos="1250">
                      <a:srgbClr val="404040"/>
                    </a:gs>
                    <a:gs pos="100000">
                      <a:srgbClr val="404040"/>
                    </a:gs>
                  </a:gsLst>
                  <a:lin ang="5400000" scaled="0"/>
                </a:gradFill>
                <a:effectLst/>
                <a:uLnTx/>
                <a:uFillTx/>
                <a:latin typeface="Segoe UI"/>
                <a:ea typeface="+mn-ea"/>
                <a:cs typeface="+mn-cs"/>
              </a:rPr>
              <a:t>Suggesters</a:t>
            </a: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 for auto-complete</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Scoring profiles for ranking tuning</a:t>
            </a:r>
          </a:p>
          <a:p>
            <a:pPr marL="241300" marR="0" lvl="1"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9706515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solidFill>
            <a:schemeClr val="accent2"/>
          </a:solidFill>
        </p:spPr>
        <p:txBody>
          <a:bodyPr/>
          <a:lstStyle/>
          <a:p>
            <a:r>
              <a:rPr lang="en-US" dirty="0"/>
              <a:t>Linguistics</a:t>
            </a:r>
          </a:p>
        </p:txBody>
      </p:sp>
      <p:sp>
        <p:nvSpPr>
          <p:cNvPr id="5" name="Text Placeholder 1"/>
          <p:cNvSpPr txBox="1">
            <a:spLocks/>
          </p:cNvSpPr>
          <p:nvPr/>
        </p:nvSpPr>
        <p:spPr>
          <a:xfrm>
            <a:off x="4846638" y="525464"/>
            <a:ext cx="7315203" cy="5943598"/>
          </a:xfrm>
          <a:prstGeom prst="rect">
            <a:avLst/>
          </a:prstGeom>
        </p:spPr>
        <p:txBody>
          <a:bodyPr anchor="ct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0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rPr>
              <a:t>Linguistics are key in search</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40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0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rPr>
              <a:t>Support for 50 languages</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Word breaking, stop words, inflections</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000" b="0" i="0" u="none" strike="noStrike" kern="1200" cap="none" spc="0" normalizeH="0" baseline="0" noProof="0" dirty="0" err="1">
                <a:ln>
                  <a:noFill/>
                </a:ln>
                <a:gradFill>
                  <a:gsLst>
                    <a:gs pos="1250">
                      <a:srgbClr val="404040"/>
                    </a:gs>
                    <a:gs pos="100000">
                      <a:srgbClr val="404040"/>
                    </a:gs>
                  </a:gsLst>
                  <a:lin ang="5400000" scaled="0"/>
                </a:gradFill>
                <a:effectLst/>
                <a:uLnTx/>
                <a:uFillTx/>
                <a:latin typeface="Segoe UI Light"/>
                <a:ea typeface="+mn-ea"/>
                <a:cs typeface="+mn-cs"/>
              </a:rPr>
              <a:t>Lucene</a:t>
            </a:r>
            <a:r>
              <a:rPr kumimoji="0" lang="en-US" sz="40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rPr>
              <a:t> analyzers</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Well-known analyzer stack</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Stemming</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0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rPr>
              <a:t>Microsoft analyzers</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Same NLP stack used by parts of Office, Bing</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err="1">
                <a:ln>
                  <a:noFill/>
                </a:ln>
                <a:gradFill>
                  <a:gsLst>
                    <a:gs pos="1250">
                      <a:srgbClr val="404040"/>
                    </a:gs>
                    <a:gs pos="100000">
                      <a:srgbClr val="404040"/>
                    </a:gs>
                  </a:gsLst>
                  <a:lin ang="5400000" scaled="0"/>
                </a:gradFill>
                <a:effectLst/>
                <a:uLnTx/>
                <a:uFillTx/>
                <a:latin typeface="Segoe UI"/>
                <a:ea typeface="+mn-ea"/>
                <a:cs typeface="+mn-cs"/>
              </a:rPr>
              <a:t>Lematization</a:t>
            </a: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 in many languages</a:t>
            </a:r>
          </a:p>
        </p:txBody>
      </p:sp>
    </p:spTree>
    <p:extLst>
      <p:ext uri="{BB962C8B-B14F-4D97-AF65-F5344CB8AC3E}">
        <p14:creationId xmlns:p14="http://schemas.microsoft.com/office/powerpoint/2010/main" val="34680261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427037" y="1173162"/>
            <a:ext cx="2895600" cy="4648200"/>
            <a:chOff x="4846637" y="1058862"/>
            <a:chExt cx="2895600" cy="4648200"/>
          </a:xfrm>
        </p:grpSpPr>
        <p:sp>
          <p:nvSpPr>
            <p:cNvPr id="19" name="Rectangle 18"/>
            <p:cNvSpPr/>
            <p:nvPr/>
          </p:nvSpPr>
          <p:spPr bwMode="auto">
            <a:xfrm>
              <a:off x="4846637" y="1058862"/>
              <a:ext cx="2895600" cy="990600"/>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marL="0" marR="0" lvl="0" indent="0" algn="l" defTabSz="932406"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Provision service</a:t>
              </a:r>
            </a:p>
          </p:txBody>
        </p:sp>
        <p:sp>
          <p:nvSpPr>
            <p:cNvPr id="20" name="Rectangle 19"/>
            <p:cNvSpPr/>
            <p:nvPr/>
          </p:nvSpPr>
          <p:spPr bwMode="auto">
            <a:xfrm>
              <a:off x="4846637" y="2278062"/>
              <a:ext cx="2895600" cy="990600"/>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marL="0" marR="0" lvl="0" indent="0" algn="l" defTabSz="932406"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Create index</a:t>
              </a:r>
            </a:p>
          </p:txBody>
        </p:sp>
        <p:sp>
          <p:nvSpPr>
            <p:cNvPr id="21" name="Rectangle 20"/>
            <p:cNvSpPr/>
            <p:nvPr/>
          </p:nvSpPr>
          <p:spPr bwMode="auto">
            <a:xfrm>
              <a:off x="4846637" y="3497262"/>
              <a:ext cx="2895600" cy="990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marL="0" marR="0" lvl="0" indent="0" algn="l" defTabSz="932406"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Index data</a:t>
              </a:r>
            </a:p>
          </p:txBody>
        </p:sp>
        <p:sp>
          <p:nvSpPr>
            <p:cNvPr id="23" name="Rectangle 22"/>
            <p:cNvSpPr/>
            <p:nvPr/>
          </p:nvSpPr>
          <p:spPr bwMode="auto">
            <a:xfrm>
              <a:off x="4846637" y="4716462"/>
              <a:ext cx="2895600" cy="990600"/>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marL="0" marR="0" lvl="0" indent="0" algn="l" defTabSz="932406"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Search</a:t>
              </a:r>
            </a:p>
          </p:txBody>
        </p:sp>
        <p:sp>
          <p:nvSpPr>
            <p:cNvPr id="24" name="Isosceles Triangle 23"/>
            <p:cNvSpPr/>
            <p:nvPr/>
          </p:nvSpPr>
          <p:spPr bwMode="auto">
            <a:xfrm flipV="1">
              <a:off x="6073457" y="1973262"/>
              <a:ext cx="441960" cy="38100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Isosceles Triangle 24"/>
            <p:cNvSpPr/>
            <p:nvPr/>
          </p:nvSpPr>
          <p:spPr bwMode="auto">
            <a:xfrm flipV="1">
              <a:off x="6073457" y="3192462"/>
              <a:ext cx="441960" cy="38100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Isosceles Triangle 25"/>
            <p:cNvSpPr/>
            <p:nvPr/>
          </p:nvSpPr>
          <p:spPr bwMode="auto">
            <a:xfrm flipV="1">
              <a:off x="6073457" y="4411662"/>
              <a:ext cx="441960" cy="38100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 name="Text Placeholder 1"/>
          <p:cNvSpPr txBox="1">
            <a:spLocks/>
          </p:cNvSpPr>
          <p:nvPr/>
        </p:nvSpPr>
        <p:spPr>
          <a:xfrm>
            <a:off x="4846638" y="525464"/>
            <a:ext cx="7315203" cy="5943598"/>
          </a:xfrm>
          <a:prstGeom prst="rect">
            <a:avLst/>
          </a:prstGeom>
        </p:spPr>
        <p:txBody>
          <a:bodyPr anchor="ct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0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rPr>
              <a:t>Push - using indexing API</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POST to /indexes/&lt;name&gt;/docs/index</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Up to 1000 actions per batch</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Actions can be upload, merge, delete, etc.</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err="1">
                <a:ln>
                  <a:noFill/>
                </a:ln>
                <a:gradFill>
                  <a:gsLst>
                    <a:gs pos="1250">
                      <a:srgbClr val="404040"/>
                    </a:gs>
                    <a:gs pos="100000">
                      <a:srgbClr val="404040"/>
                    </a:gs>
                  </a:gsLst>
                  <a:lin ang="5400000" scaled="0"/>
                </a:gradFill>
                <a:effectLst/>
                <a:uLnTx/>
                <a:uFillTx/>
                <a:latin typeface="Segoe UI"/>
                <a:ea typeface="+mn-ea"/>
                <a:cs typeface="+mn-cs"/>
              </a:rPr>
              <a:t>WebJobs</a:t>
            </a: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 are great for regular execution</a:t>
            </a:r>
          </a:p>
          <a:p>
            <a:pPr marL="812800" marR="0" lvl="1" indent="-5715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0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rPr>
              <a:t>Pull - using indexers</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Azure SQL DB and </a:t>
            </a:r>
            <a:r>
              <a:rPr kumimoji="0" lang="en-US" sz="2400" b="0" i="0" u="none" strike="noStrike" kern="1200" cap="none" spc="0" normalizeH="0" baseline="0" noProof="0" dirty="0" err="1">
                <a:ln>
                  <a:noFill/>
                </a:ln>
                <a:gradFill>
                  <a:gsLst>
                    <a:gs pos="1250">
                      <a:srgbClr val="404040"/>
                    </a:gs>
                    <a:gs pos="100000">
                      <a:srgbClr val="404040"/>
                    </a:gs>
                  </a:gsLst>
                  <a:lin ang="5400000" scaled="0"/>
                </a:gradFill>
                <a:effectLst/>
                <a:uLnTx/>
                <a:uFillTx/>
                <a:latin typeface="Segoe UI"/>
                <a:ea typeface="+mn-ea"/>
                <a:cs typeface="+mn-cs"/>
              </a:rPr>
              <a:t>DocumentDB</a:t>
            </a:r>
            <a:endPar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endParaRP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Change detection, deletion markers</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Point it at the data source, define policy, done</a:t>
            </a:r>
          </a:p>
        </p:txBody>
      </p:sp>
    </p:spTree>
    <p:extLst>
      <p:ext uri="{BB962C8B-B14F-4D97-AF65-F5344CB8AC3E}">
        <p14:creationId xmlns:p14="http://schemas.microsoft.com/office/powerpoint/2010/main" val="217433854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427037" y="1173162"/>
            <a:ext cx="2895600" cy="4648200"/>
            <a:chOff x="4846637" y="1058862"/>
            <a:chExt cx="2895600" cy="4648200"/>
          </a:xfrm>
        </p:grpSpPr>
        <p:sp>
          <p:nvSpPr>
            <p:cNvPr id="19" name="Rectangle 18"/>
            <p:cNvSpPr/>
            <p:nvPr/>
          </p:nvSpPr>
          <p:spPr bwMode="auto">
            <a:xfrm>
              <a:off x="4846637" y="1058862"/>
              <a:ext cx="2895600" cy="990600"/>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marL="0" marR="0" lvl="0" indent="0" algn="l" defTabSz="932406"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Provision service</a:t>
              </a:r>
            </a:p>
          </p:txBody>
        </p:sp>
        <p:sp>
          <p:nvSpPr>
            <p:cNvPr id="20" name="Rectangle 19"/>
            <p:cNvSpPr/>
            <p:nvPr/>
          </p:nvSpPr>
          <p:spPr bwMode="auto">
            <a:xfrm>
              <a:off x="4846637" y="2278062"/>
              <a:ext cx="2895600" cy="990600"/>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marL="0" marR="0" lvl="0" indent="0" algn="l" defTabSz="932406"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Create index</a:t>
              </a:r>
            </a:p>
          </p:txBody>
        </p:sp>
        <p:sp>
          <p:nvSpPr>
            <p:cNvPr id="21" name="Rectangle 20"/>
            <p:cNvSpPr/>
            <p:nvPr/>
          </p:nvSpPr>
          <p:spPr bwMode="auto">
            <a:xfrm>
              <a:off x="4846637" y="3497262"/>
              <a:ext cx="2895600" cy="990600"/>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marL="0" marR="0" lvl="0" indent="0" algn="l" defTabSz="932406"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Index data</a:t>
              </a:r>
            </a:p>
          </p:txBody>
        </p:sp>
        <p:sp>
          <p:nvSpPr>
            <p:cNvPr id="23" name="Rectangle 22"/>
            <p:cNvSpPr/>
            <p:nvPr/>
          </p:nvSpPr>
          <p:spPr bwMode="auto">
            <a:xfrm>
              <a:off x="4846637" y="4716462"/>
              <a:ext cx="2895600" cy="990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marL="0" marR="0" lvl="0" indent="0" algn="l" defTabSz="932406"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Search</a:t>
              </a:r>
            </a:p>
          </p:txBody>
        </p:sp>
        <p:sp>
          <p:nvSpPr>
            <p:cNvPr id="24" name="Isosceles Triangle 23"/>
            <p:cNvSpPr/>
            <p:nvPr/>
          </p:nvSpPr>
          <p:spPr bwMode="auto">
            <a:xfrm flipV="1">
              <a:off x="6073457" y="1973262"/>
              <a:ext cx="441960" cy="38100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Isosceles Triangle 24"/>
            <p:cNvSpPr/>
            <p:nvPr/>
          </p:nvSpPr>
          <p:spPr bwMode="auto">
            <a:xfrm flipV="1">
              <a:off x="6073457" y="3192462"/>
              <a:ext cx="441960" cy="38100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Isosceles Triangle 25"/>
            <p:cNvSpPr/>
            <p:nvPr/>
          </p:nvSpPr>
          <p:spPr bwMode="auto">
            <a:xfrm flipV="1">
              <a:off x="6073457" y="4411662"/>
              <a:ext cx="441960" cy="38100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 name="Text Placeholder 1"/>
          <p:cNvSpPr txBox="1">
            <a:spLocks/>
          </p:cNvSpPr>
          <p:nvPr/>
        </p:nvSpPr>
        <p:spPr>
          <a:xfrm>
            <a:off x="4846638" y="525464"/>
            <a:ext cx="7315203" cy="594359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0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rPr>
              <a:t>Search + typical data operations</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Simple search options, + - * () “”</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Filter, sort, project, page over results</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Options work with search and suggest</a:t>
            </a:r>
          </a:p>
          <a:p>
            <a:pPr marL="241300" marR="0" lvl="1"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0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rPr>
              <a:t>Search from client or server</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Use query keys when searching from clients</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CORS allows direct calls from browsers</a:t>
            </a:r>
          </a:p>
          <a:p>
            <a:pPr marL="812800" marR="0" lvl="1" indent="-5715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0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rPr>
              <a:t>Render from search results</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Include necessary non-searchable data</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E.g. URLs for pictures, keys to main content</a:t>
            </a:r>
          </a:p>
        </p:txBody>
      </p:sp>
    </p:spTree>
    <p:extLst>
      <p:ext uri="{BB962C8B-B14F-4D97-AF65-F5344CB8AC3E}">
        <p14:creationId xmlns:p14="http://schemas.microsoft.com/office/powerpoint/2010/main" val="10167561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solidFill>
            <a:schemeClr val="accent2"/>
          </a:solidFill>
        </p:spPr>
        <p:txBody>
          <a:bodyPr/>
          <a:lstStyle/>
          <a:p>
            <a:r>
              <a:rPr lang="en-US" dirty="0"/>
              <a:t>Geospatial</a:t>
            </a:r>
          </a:p>
        </p:txBody>
      </p:sp>
      <p:sp>
        <p:nvSpPr>
          <p:cNvPr id="5" name="Text Placeholder 1"/>
          <p:cNvSpPr txBox="1">
            <a:spLocks/>
          </p:cNvSpPr>
          <p:nvPr/>
        </p:nvSpPr>
        <p:spPr>
          <a:xfrm>
            <a:off x="4846638" y="525464"/>
            <a:ext cx="7315203" cy="5943598"/>
          </a:xfrm>
          <a:prstGeom prst="rect">
            <a:avLst/>
          </a:prstGeom>
        </p:spPr>
        <p:txBody>
          <a:bodyPr anchor="ct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0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rPr>
              <a:t>Full geospatial support built-in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40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0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rPr>
              <a:t>Store</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Geography point instances as </a:t>
            </a:r>
            <a:r>
              <a:rPr kumimoji="0" lang="en-US" sz="2400" b="0" i="0" u="none" strike="noStrike" kern="1200" cap="none" spc="0" normalizeH="0" baseline="0" noProof="0" dirty="0" err="1">
                <a:ln>
                  <a:noFill/>
                </a:ln>
                <a:gradFill>
                  <a:gsLst>
                    <a:gs pos="1250">
                      <a:srgbClr val="404040"/>
                    </a:gs>
                    <a:gs pos="100000">
                      <a:srgbClr val="404040"/>
                    </a:gs>
                  </a:gsLst>
                  <a:lin ang="5400000" scaled="0"/>
                </a:gradFill>
                <a:effectLst/>
                <a:uLnTx/>
                <a:uFillTx/>
                <a:latin typeface="Segoe UI"/>
                <a:ea typeface="+mn-ea"/>
                <a:cs typeface="+mn-cs"/>
              </a:rPr>
              <a:t>GeoJSON</a:t>
            </a:r>
            <a:endPar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0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rPr>
              <a:t>Query</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Filter by distance and bounding box</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Sort by distance</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0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rPr>
              <a:t>Ranking</a:t>
            </a:r>
          </a:p>
          <a:p>
            <a:pPr marL="584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a:ea typeface="+mn-ea"/>
                <a:cs typeface="+mn-cs"/>
              </a:rPr>
              <a:t>Boost items based on distance</a:t>
            </a:r>
          </a:p>
        </p:txBody>
      </p:sp>
    </p:spTree>
    <p:extLst>
      <p:ext uri="{BB962C8B-B14F-4D97-AF65-F5344CB8AC3E}">
        <p14:creationId xmlns:p14="http://schemas.microsoft.com/office/powerpoint/2010/main" val="2533146219"/>
      </p:ext>
    </p:extLst>
  </p:cSld>
  <p:clrMapOvr>
    <a:masterClrMapping/>
  </p:clrMapOvr>
  <p:transition>
    <p:fade/>
  </p:transition>
</p:sld>
</file>

<file path=ppt/theme/theme1.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E14 Speaker PPT Template_v02.potx" id="{1DC5CB81-1092-4D98-82FC-5A51789E423C}" vid="{8D4EAD8D-F2B6-4BBA-B857-867178C2DA62}"/>
    </a:ext>
  </a:extLst>
</a:theme>
</file>

<file path=ppt/theme/theme2.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811ef41e954035cd29ce0c884bac93e3">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9c578a67b7ebda485b9f38997ab9a609"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404</Value>
      <Value>403</Value>
      <Value>9</Value>
    </TaxCatchAll>
    <Event_x0020_End_x0020_Date xmlns="e36bfbf9-5e42-489c-a259-4c54eb22cb57">2014-10-31T07:00:00+00:00</Event_x0020_End_x0020_Date>
    <Event_x0020_Start_x0020_Date xmlns="e36bfbf9-5e42-489c-a259-4c54eb22cb57">2014-10-27T07:00:00+00:00</Event_x0020_Start_x0020_Date>
    <MS_x0020_Speaker xmlns="e36bfbf9-5e42-489c-a259-4c54eb22cb57">
      <UserInfo>
        <DisplayName/>
        <AccountId xsi:nil="true"/>
        <AccountType/>
      </UserInfo>
    </MS_x0020_Speaker>
    <External_x0020_Speaker xmlns="e36bfbf9-5e42-489c-a259-4c54eb22cb57">Pablo Castro</External_x0020_Speaker>
    <Session_x0020_Code xmlns="e36bfbf9-5e42-489c-a259-4c54eb22cb57">DBI-B410</Session_x0020_Code>
    <Presentation_x0020_Date xmlns="e36bfbf9-5e42-489c-a259-4c54eb22cb57">2014-10-30T00:00:00+01:00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8e4a08dc-5d95-4156-ab65-f22579a1592a</TermId>
        </TermInfo>
      </Term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Microsoft Tech Ed Europe</TermName>
          <TermId xmlns="http://schemas.microsoft.com/office/infopath/2007/PartnerControls">2ad4cbe5-cbd8-4c11-b9ea-b3b61d12fe53</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Barcelona (city)</TermName>
          <TermId xmlns="http://schemas.microsoft.com/office/infopath/2007/PartnerControls">213d5e7e-dd18-4cc5-88dd-2ae8743b9c93</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axKeywordTaxHTField>
    <RatedBy xmlns="http://schemas.microsoft.com/sharepoint/v3">
      <UserInfo>
        <DisplayName/>
        <AccountId xsi:nil="true"/>
        <AccountType/>
      </UserInfo>
    </RatedBy>
  </documentManagement>
</p:properties>
</file>

<file path=customXml/itemProps1.xml><?xml version="1.0" encoding="utf-8"?>
<ds:datastoreItem xmlns:ds="http://schemas.openxmlformats.org/officeDocument/2006/customXml" ds:itemID="{EB2BAF43-38DA-445C-8D99-C946FB2BF1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schemas.microsoft.com/sharepoint/v3"/>
    <ds:schemaRef ds:uri="230e9df3-be65-4c73-a93b-d1236ebd677e"/>
    <ds:schemaRef ds:uri="http://schemas.openxmlformats.org/package/2006/metadata/core-properties"/>
    <ds:schemaRef ds:uri="http://schemas.microsoft.com/office/2006/metadata/properties"/>
    <ds:schemaRef ds:uri="http://purl.org/dc/elements/1.1/"/>
    <ds:schemaRef ds:uri="e36bfbf9-5e42-489c-a259-4c54eb22cb57"/>
    <ds:schemaRef ds:uri="http://schemas.microsoft.com/office/2006/documentManagement/types"/>
    <ds:schemaRef ds:uri="http://schemas.microsoft.com/office/infopath/2007/PartnerControl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Template</Template>
  <TotalTime>3</TotalTime>
  <Words>684</Words>
  <Application>Microsoft Office PowerPoint</Application>
  <PresentationFormat>Custom</PresentationFormat>
  <Paragraphs>133</Paragraphs>
  <Slides>12</Slides>
  <Notes>4</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12</vt:i4>
      </vt:variant>
    </vt:vector>
  </HeadingPairs>
  <TitlesOfParts>
    <vt:vector size="24" baseType="lpstr">
      <vt:lpstr>ＭＳ Ｐゴシック</vt:lpstr>
      <vt:lpstr>Arial</vt:lpstr>
      <vt:lpstr>Avenir LT Pro 45 Book</vt:lpstr>
      <vt:lpstr>Calibri</vt:lpstr>
      <vt:lpstr>Consolas</vt:lpstr>
      <vt:lpstr>Segoe UI</vt:lpstr>
      <vt:lpstr>Segoe UI Light</vt:lpstr>
      <vt:lpstr>Wingdings</vt:lpstr>
      <vt:lpstr>TEE14 Speaker PPT Template</vt:lpstr>
      <vt:lpstr>1_TEE14 Speaker PPT Template</vt:lpstr>
      <vt:lpstr>2_TEE14 Speaker PPT Template</vt:lpstr>
      <vt:lpstr>5-30629_Build_Template_WHITE</vt:lpstr>
      <vt:lpstr>When you need to find something…</vt:lpstr>
      <vt:lpstr>Azure Search</vt:lpstr>
      <vt:lpstr>PowerPoint Presentation</vt:lpstr>
      <vt:lpstr>PowerPoint Presentation</vt:lpstr>
      <vt:lpstr>PowerPoint Presentation</vt:lpstr>
      <vt:lpstr>Linguistics</vt:lpstr>
      <vt:lpstr>PowerPoint Presentation</vt:lpstr>
      <vt:lpstr>PowerPoint Presentation</vt:lpstr>
      <vt:lpstr>Geospatial</vt:lpstr>
      <vt:lpstr> </vt:lpstr>
      <vt:lpstr>Custom relevance</vt:lpstr>
      <vt:lpstr>PowerPoint Presentation</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Search Deep Dive</dc:title>
  <dc:subject>TechEd 2014</dc:subject>
  <dc:creator>Shows</dc:creator>
  <cp:keywords/>
  <dc:description>Template: Jordan Cayabyab, Artitudes Design
Formatting: 
Audience Type:</dc:description>
  <cp:lastModifiedBy>Alberto Diaz Martin</cp:lastModifiedBy>
  <cp:revision>6</cp:revision>
  <dcterms:created xsi:type="dcterms:W3CDTF">2014-10-26T07:51:43Z</dcterms:created>
  <dcterms:modified xsi:type="dcterms:W3CDTF">2018-09-10T09:58:48Z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404;#Barcelona (city)|213d5e7e-dd18-4cc5-88dd-2ae8743b9c93</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403;#Microsoft Tech Ed Europe|2ad4cbe5-cbd8-4c11-b9ea-b3b61d12fe53</vt:lpwstr>
  </property>
  <property fmtid="{D5CDD505-2E9C-101B-9397-08002B2CF9AE}" pid="12" name="TaxKeyword">
    <vt:lpwstr/>
  </property>
</Properties>
</file>